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948670-4A16-054B-A046-5D3DE5A824C6}" type="datetimeFigureOut">
              <a:rPr lang="en-US" smtClean="0"/>
              <a:t>10/1/2016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4A6CA-56E0-044C-A3E1-55D07C50B338}" type="slidenum">
              <a:rPr lang="en-US" smtClean="0"/>
              <a:t>‹#›</a:t>
            </a:fld>
            <a:endParaRPr lang="en-US"/>
          </a:p>
        </p:txBody>
      </p:sp>
    </p:spTree>
    <p:extLst>
      <p:ext uri="{BB962C8B-B14F-4D97-AF65-F5344CB8AC3E}">
        <p14:creationId xmlns:p14="http://schemas.microsoft.com/office/powerpoint/2010/main" val="30670626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B4A6CA-56E0-044C-A3E1-55D07C50B338}" type="slidenum">
              <a:rPr lang="en-US" smtClean="0"/>
              <a:t>1</a:t>
            </a:fld>
            <a:endParaRPr lang="en-US"/>
          </a:p>
        </p:txBody>
      </p:sp>
    </p:spTree>
    <p:extLst>
      <p:ext uri="{BB962C8B-B14F-4D97-AF65-F5344CB8AC3E}">
        <p14:creationId xmlns:p14="http://schemas.microsoft.com/office/powerpoint/2010/main" val="1254006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10/1/2016</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10/1/2016</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7"/>
            <a:ext cx="4038600" cy="1349377"/>
          </a:xfrm>
        </p:spPr>
        <p:txBody>
          <a:bodyPr>
            <a:normAutofit fontScale="90000"/>
          </a:bodyPr>
          <a:lstStyle/>
          <a:p>
            <a:r>
              <a:rPr lang="en-US" b="1" dirty="0"/>
              <a:t>The Global Media Monitoring Project and the OIC Countries</a:t>
            </a:r>
            <a:r>
              <a:rPr lang="en-US" dirty="0"/>
              <a:t/>
            </a:r>
            <a:br>
              <a:rPr lang="en-US" dirty="0"/>
            </a:br>
            <a:endParaRPr lang="en-US" dirty="0"/>
          </a:p>
        </p:txBody>
      </p:sp>
      <p:sp>
        <p:nvSpPr>
          <p:cNvPr id="3" name="Subtitle 2"/>
          <p:cNvSpPr>
            <a:spLocks noGrp="1"/>
          </p:cNvSpPr>
          <p:nvPr>
            <p:ph type="subTitle" idx="1"/>
          </p:nvPr>
        </p:nvSpPr>
        <p:spPr>
          <a:xfrm>
            <a:off x="4800600" y="5848606"/>
            <a:ext cx="4038600" cy="642876"/>
          </a:xfrm>
        </p:spPr>
        <p:txBody>
          <a:bodyPr>
            <a:normAutofit/>
          </a:bodyPr>
          <a:lstStyle/>
          <a:p>
            <a:r>
              <a:rPr lang="en-US" dirty="0" smtClean="0"/>
              <a:t>By: Maha Akeel, Director of Information Department, OIC</a:t>
            </a:r>
            <a:endParaRPr lang="en-US" dirty="0"/>
          </a:p>
        </p:txBody>
      </p:sp>
    </p:spTree>
    <p:extLst>
      <p:ext uri="{BB962C8B-B14F-4D97-AF65-F5344CB8AC3E}">
        <p14:creationId xmlns:p14="http://schemas.microsoft.com/office/powerpoint/2010/main" val="158640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br>
              <a:rPr lang="en-US" dirty="0" smtClean="0"/>
            </a:br>
            <a:r>
              <a:rPr lang="en-US" b="1" dirty="0"/>
              <a:t>Digital News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Women's relative invisibility in traditional news media has crossed over into digital news delivery platforms: Only 26% of the people in internet news stories and media news tweets combined are women. </a:t>
            </a:r>
          </a:p>
          <a:p>
            <a:pPr lvl="0"/>
            <a:r>
              <a:rPr lang="en-US" dirty="0"/>
              <a:t>Women report five percent more stories online than in the traditional mediums combined: 42% of online news are reported by women. </a:t>
            </a:r>
          </a:p>
          <a:p>
            <a:pPr lvl="0"/>
            <a:r>
              <a:rPr lang="en-US" dirty="0"/>
              <a:t>Gender difference in source selection by female and male reporters becomes starker in online news: Women are 33% of sources in stories by online news female reporters, compared to 23% in stories by men. </a:t>
            </a:r>
          </a:p>
          <a:p>
            <a:pPr lvl="0"/>
            <a:r>
              <a:rPr lang="en-US" dirty="0"/>
              <a:t>Only 4% of news media tweets clearly challenge gender stereotypes, exactly similar to the overall percentage of print, radio and television stories that challenge such stereotypes.</a:t>
            </a:r>
          </a:p>
          <a:p>
            <a:endParaRPr lang="en-US" dirty="0"/>
          </a:p>
        </p:txBody>
      </p:sp>
    </p:spTree>
    <p:extLst>
      <p:ext uri="{BB962C8B-B14F-4D97-AF65-F5344CB8AC3E}">
        <p14:creationId xmlns:p14="http://schemas.microsoft.com/office/powerpoint/2010/main" val="1857239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Implications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The GMMP 1995 - 2015 findings paint a picture in which unequal gender power relations are entrenched and validated, and in which gender stereotypes are replicated and reinforced by the world's news media.</a:t>
            </a:r>
          </a:p>
          <a:p>
            <a:pPr lvl="0"/>
            <a:r>
              <a:rPr lang="en-US" dirty="0"/>
              <a:t>That the patterns of underrepresentation, misrepresentation and </a:t>
            </a:r>
            <a:r>
              <a:rPr lang="en-US" dirty="0" err="1"/>
              <a:t>invisibilization</a:t>
            </a:r>
            <a:r>
              <a:rPr lang="en-US" dirty="0"/>
              <a:t> of women have continued into the digital news world show that the problem is deeply entrenched in the mainstream news media system irrespective of the platform through which news are channeled.</a:t>
            </a:r>
          </a:p>
          <a:p>
            <a:endParaRPr lang="en-US" dirty="0"/>
          </a:p>
        </p:txBody>
      </p:sp>
    </p:spTree>
    <p:extLst>
      <p:ext uri="{BB962C8B-B14F-4D97-AF65-F5344CB8AC3E}">
        <p14:creationId xmlns:p14="http://schemas.microsoft.com/office/powerpoint/2010/main" val="2339554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is it important?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The media are a powerful force in shaping how we see the world, what we think and how we react and make decisions.</a:t>
            </a:r>
          </a:p>
          <a:p>
            <a:pPr lvl="0"/>
            <a:r>
              <a:rPr lang="en-US" dirty="0"/>
              <a:t>How women are represented and reflected in the media indicate their position and status in society, which is what OPAAW is about.</a:t>
            </a:r>
          </a:p>
          <a:p>
            <a:pPr lvl="0"/>
            <a:r>
              <a:rPr lang="en-US" dirty="0"/>
              <a:t>Empowering women in the political, economic and social fields would not be complete without empowering her in and through the media.</a:t>
            </a:r>
          </a:p>
          <a:p>
            <a:endParaRPr lang="en-US" dirty="0"/>
          </a:p>
        </p:txBody>
      </p:sp>
    </p:spTree>
    <p:extLst>
      <p:ext uri="{BB962C8B-B14F-4D97-AF65-F5344CB8AC3E}">
        <p14:creationId xmlns:p14="http://schemas.microsoft.com/office/powerpoint/2010/main" val="2308390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OIC Women in the Media Monitoring Center:</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Encourage more member states to participate in the GMMP for the next report in 2020.</a:t>
            </a:r>
          </a:p>
          <a:p>
            <a:pPr lvl="0"/>
            <a:r>
              <a:rPr lang="en-US" dirty="0"/>
              <a:t>SESRIC will conduct training workshops for the member states on how to monitor and report women’s presence in the media.</a:t>
            </a:r>
          </a:p>
          <a:p>
            <a:pPr lvl="0"/>
            <a:r>
              <a:rPr lang="en-US" dirty="0"/>
              <a:t>A progress report will be presented every two years to the Information Ministers Conference.</a:t>
            </a:r>
          </a:p>
          <a:p>
            <a:pPr lvl="0"/>
            <a:r>
              <a:rPr lang="en-US" dirty="0"/>
              <a:t>The center will regularly collect data and reports about women from the member states and issue press releases for dissemination.</a:t>
            </a:r>
          </a:p>
          <a:p>
            <a:endParaRPr lang="en-US" dirty="0"/>
          </a:p>
        </p:txBody>
      </p:sp>
    </p:spTree>
    <p:extLst>
      <p:ext uri="{BB962C8B-B14F-4D97-AF65-F5344CB8AC3E}">
        <p14:creationId xmlns:p14="http://schemas.microsoft.com/office/powerpoint/2010/main" val="3070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Global Media Monitoring Project</a:t>
            </a:r>
            <a:r>
              <a:rPr lang="en-US" dirty="0"/>
              <a:t> (GMMP) </a:t>
            </a:r>
          </a:p>
        </p:txBody>
      </p:sp>
      <p:sp>
        <p:nvSpPr>
          <p:cNvPr id="3" name="Content Placeholder 2"/>
          <p:cNvSpPr>
            <a:spLocks noGrp="1"/>
          </p:cNvSpPr>
          <p:nvPr>
            <p:ph idx="1"/>
          </p:nvPr>
        </p:nvSpPr>
        <p:spPr/>
        <p:txBody>
          <a:bodyPr/>
          <a:lstStyle/>
          <a:p>
            <a:pPr marL="0" indent="0">
              <a:buNone/>
            </a:pPr>
            <a:r>
              <a:rPr lang="en-US" dirty="0"/>
              <a:t>G</a:t>
            </a:r>
            <a:r>
              <a:rPr lang="en-US" dirty="0" smtClean="0"/>
              <a:t>oals</a:t>
            </a:r>
            <a:r>
              <a:rPr lang="en-US" dirty="0"/>
              <a:t>:</a:t>
            </a:r>
          </a:p>
          <a:p>
            <a:pPr lvl="0"/>
            <a:r>
              <a:rPr lang="en-US" dirty="0"/>
              <a:t>To map the representation and portrayal of women in the world’s mainstream news media</a:t>
            </a:r>
          </a:p>
          <a:p>
            <a:pPr lvl="0"/>
            <a:r>
              <a:rPr lang="en-US" dirty="0"/>
              <a:t>To develop a grassroots research instrument</a:t>
            </a:r>
          </a:p>
          <a:p>
            <a:pPr lvl="0"/>
            <a:r>
              <a:rPr lang="en-US" dirty="0"/>
              <a:t>To build solidarity among gender and communication groups worldwide</a:t>
            </a:r>
          </a:p>
          <a:p>
            <a:pPr lvl="0"/>
            <a:r>
              <a:rPr lang="en-US" dirty="0"/>
              <a:t>To create media awareness</a:t>
            </a:r>
          </a:p>
          <a:p>
            <a:pPr lvl="0"/>
            <a:r>
              <a:rPr lang="en-US" dirty="0"/>
              <a:t>To develop media monitoring skills on an international level</a:t>
            </a:r>
          </a:p>
          <a:p>
            <a:endParaRPr lang="en-US" dirty="0"/>
          </a:p>
        </p:txBody>
      </p:sp>
    </p:spTree>
    <p:extLst>
      <p:ext uri="{BB962C8B-B14F-4D97-AF65-F5344CB8AC3E}">
        <p14:creationId xmlns:p14="http://schemas.microsoft.com/office/powerpoint/2010/main" val="74944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Global Media Monitoring Project</a:t>
            </a:r>
            <a:r>
              <a:rPr lang="en-US" dirty="0"/>
              <a:t> (GMMP) </a:t>
            </a:r>
          </a:p>
        </p:txBody>
      </p:sp>
      <p:sp>
        <p:nvSpPr>
          <p:cNvPr id="3" name="Content Placeholder 2"/>
          <p:cNvSpPr>
            <a:spLocks noGrp="1"/>
          </p:cNvSpPr>
          <p:nvPr>
            <p:ph idx="1"/>
          </p:nvPr>
        </p:nvSpPr>
        <p:spPr/>
        <p:txBody>
          <a:bodyPr/>
          <a:lstStyle/>
          <a:p>
            <a:r>
              <a:rPr lang="en-US" dirty="0"/>
              <a:t>The GMMP collects data on indicators of gender in the news, such as: the presence of women, gender bias, and stereotyping. The most recent study, conducted in 2015, encompassed 114 countries. Out of those 27 are OIC member states (Afghanistan, Benin, Bangladesh, Burkina Faso, Cameroon, Chad, Egypt, Gabon, Guyana, Indonesia, Kyrgyzstan, Lebanon, Malaysia, Mali, Mauritania, Morocco, Niger, Nigeria, Pakistan, Palestine, Senegal, Sierra Leone, Sudan, Suriname, Tunisia, Turkey, Uganda)</a:t>
            </a:r>
            <a:r>
              <a:rPr lang="en-US" dirty="0" smtClean="0"/>
              <a:t>.</a:t>
            </a:r>
            <a:endParaRPr lang="en-US" dirty="0"/>
          </a:p>
        </p:txBody>
      </p:sp>
    </p:spTree>
    <p:extLst>
      <p:ext uri="{BB962C8B-B14F-4D97-AF65-F5344CB8AC3E}">
        <p14:creationId xmlns:p14="http://schemas.microsoft.com/office/powerpoint/2010/main" val="4174536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Coverage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 1995 Report covered 71 countries, and was conducted by volunteers over the span of one day. Consequent studies took place in 2000 and covered 70 countries, in 2005 covering 76 countries, in 2010 in 108 countries and in 2015 in 114 countries. All of the monitoring and compiling of reports is carried out by volunteers.</a:t>
            </a:r>
          </a:p>
          <a:p>
            <a:pPr marL="0" indent="0">
              <a:buNone/>
            </a:pPr>
            <a:endParaRPr lang="en-US" dirty="0"/>
          </a:p>
          <a:p>
            <a:r>
              <a:rPr lang="en-US" dirty="0"/>
              <a:t>The 2015 Project covered 22,136 news items, 26,010 news personnel, and 45,402 total news subjects in newspaper, radio, television, internet news and news media tweets in one specified day (March 25). The research discussed news subjects, personnel and content through the framework of media accountability to women.</a:t>
            </a:r>
          </a:p>
          <a:p>
            <a:endParaRPr lang="en-US" dirty="0"/>
          </a:p>
        </p:txBody>
      </p:sp>
    </p:spTree>
    <p:extLst>
      <p:ext uri="{BB962C8B-B14F-4D97-AF65-F5344CB8AC3E}">
        <p14:creationId xmlns:p14="http://schemas.microsoft.com/office/powerpoint/2010/main" val="2278640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Findings:</a:t>
            </a:r>
            <a:r>
              <a:rPr lang="en-US" dirty="0"/>
              <a:t/>
            </a:r>
            <a:br>
              <a:rPr lang="en-US" dirty="0"/>
            </a:br>
            <a:r>
              <a:rPr lang="en-US" b="1" dirty="0"/>
              <a:t>News Subjects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Women make up only 24% of the persons heard, read about or seen in newspaper, television and radio news, exactly as they did in 2010. </a:t>
            </a:r>
          </a:p>
          <a:p>
            <a:pPr lvl="0"/>
            <a:r>
              <a:rPr lang="en-US" dirty="0"/>
              <a:t>Over the past two decades, the gender gap in people in the news has narrowed most dramatically in Latin America by 13 percent. </a:t>
            </a:r>
          </a:p>
          <a:p>
            <a:pPr lvl="0"/>
            <a:r>
              <a:rPr lang="en-US" dirty="0"/>
              <a:t>Women are three percent less visible in political news stories now than five years ago. </a:t>
            </a:r>
          </a:p>
          <a:p>
            <a:pPr lvl="0"/>
            <a:r>
              <a:rPr lang="en-US" dirty="0"/>
              <a:t>They comprise 38% of people interviewed on the basis of personal experience compared to 31% in 2005. </a:t>
            </a:r>
          </a:p>
          <a:p>
            <a:endParaRPr lang="en-US" dirty="0"/>
          </a:p>
        </p:txBody>
      </p:sp>
    </p:spTree>
    <p:extLst>
      <p:ext uri="{BB962C8B-B14F-4D97-AF65-F5344CB8AC3E}">
        <p14:creationId xmlns:p14="http://schemas.microsoft.com/office/powerpoint/2010/main" val="448444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Findings:</a:t>
            </a:r>
            <a:r>
              <a:rPr lang="en-US" dirty="0"/>
              <a:t/>
            </a:r>
            <a:br>
              <a:rPr lang="en-US" dirty="0"/>
            </a:br>
            <a:r>
              <a:rPr lang="en-US" b="1" dirty="0"/>
              <a:t>News Subjects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North America has the highest percentage of women experts in the news (32%), followed by the Caribbean (29%) and Latin America (29%). </a:t>
            </a:r>
          </a:p>
          <a:p>
            <a:pPr lvl="0"/>
            <a:r>
              <a:rPr lang="en-US" dirty="0"/>
              <a:t>In 2015, progress towards news representation that acknowledges women's participation in economic life remain elusive: While women in the real world hold at least 40% of paid employment globally, in the news world only 20% of the workers in the formal labor force are women, while 67% of the news world unemployed and stay-at-home parents are women. </a:t>
            </a:r>
          </a:p>
          <a:p>
            <a:pPr lvl="0"/>
            <a:r>
              <a:rPr lang="en-US" dirty="0"/>
              <a:t>Portrayals of women as survivors of domestic violence have risen by more than four times across the period 2005 to 2015.</a:t>
            </a:r>
          </a:p>
          <a:p>
            <a:endParaRPr lang="en-US" dirty="0"/>
          </a:p>
        </p:txBody>
      </p:sp>
    </p:spTree>
    <p:extLst>
      <p:ext uri="{BB962C8B-B14F-4D97-AF65-F5344CB8AC3E}">
        <p14:creationId xmlns:p14="http://schemas.microsoft.com/office/powerpoint/2010/main" val="264058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br>
              <a:rPr lang="en-US" dirty="0" smtClean="0"/>
            </a:br>
            <a:r>
              <a:rPr lang="en-US" b="1" dirty="0"/>
              <a:t>Reporters and Presenters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lvl="0"/>
            <a:r>
              <a:rPr lang="en-US" dirty="0"/>
              <a:t>The 2015 GMMP detected what appears to be a global glass ceiling for female news reporters as far as they are visible in newspaper bylines and newscast reports. </a:t>
            </a:r>
          </a:p>
          <a:p>
            <a:pPr lvl="0"/>
            <a:r>
              <a:rPr lang="en-US" dirty="0"/>
              <a:t>Women have consistently reported only 37% of the news over the past decade from 2005 to 2015. </a:t>
            </a:r>
          </a:p>
          <a:p>
            <a:pPr lvl="0"/>
            <a:r>
              <a:rPr lang="en-US" dirty="0"/>
              <a:t>Women as news reporters are most present on radio, at 41%, and least in print news, at 35%. </a:t>
            </a:r>
          </a:p>
          <a:p>
            <a:pPr lvl="0"/>
            <a:r>
              <a:rPr lang="en-US" dirty="0"/>
              <a:t>Younger presenters on screen are predominantly female, but the scales tip dramatically at 50 years old when men begin to dominate the news-anchoring scene. At 65 years and older, women disappear from the screen as reporters and presenters.</a:t>
            </a:r>
          </a:p>
          <a:p>
            <a:endParaRPr lang="en-US" dirty="0"/>
          </a:p>
        </p:txBody>
      </p:sp>
    </p:spTree>
    <p:extLst>
      <p:ext uri="{BB962C8B-B14F-4D97-AF65-F5344CB8AC3E}">
        <p14:creationId xmlns:p14="http://schemas.microsoft.com/office/powerpoint/2010/main" val="3043368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br>
              <a:rPr lang="en-US" dirty="0" smtClean="0"/>
            </a:br>
            <a:r>
              <a:rPr lang="en-US" b="1" dirty="0"/>
              <a:t>News Content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9% of stories overall contain reference to legal, rights or policy frameworks, with social and legal stories making the highest contribution to the global average. </a:t>
            </a:r>
          </a:p>
          <a:p>
            <a:pPr lvl="0"/>
            <a:r>
              <a:rPr lang="en-US" dirty="0"/>
              <a:t>A rights angle is barely present is political and economic stories. </a:t>
            </a:r>
          </a:p>
          <a:p>
            <a:pPr lvl="0"/>
            <a:r>
              <a:rPr lang="en-US" dirty="0"/>
              <a:t>97% of political stories in Asia, 98% of economic stories in the Pacific region and the Middle East perform poorly on the rights-focus yardstick. </a:t>
            </a:r>
          </a:p>
          <a:p>
            <a:pPr lvl="0"/>
            <a:r>
              <a:rPr lang="en-US" dirty="0"/>
              <a:t>14% of stories by female reporters focus centrally on women, in contrast to 9% of stories by their male counterparts. </a:t>
            </a:r>
          </a:p>
          <a:p>
            <a:endParaRPr lang="en-US" dirty="0"/>
          </a:p>
        </p:txBody>
      </p:sp>
    </p:spTree>
    <p:extLst>
      <p:ext uri="{BB962C8B-B14F-4D97-AF65-F5344CB8AC3E}">
        <p14:creationId xmlns:p14="http://schemas.microsoft.com/office/powerpoint/2010/main" val="342573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br>
              <a:rPr lang="en-US" dirty="0" smtClean="0"/>
            </a:br>
            <a:r>
              <a:rPr lang="en-US" b="1" dirty="0"/>
              <a:t>News Content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9% of stories evoke gender equality or inequality issues, more than double the percentage documented in 2005. </a:t>
            </a:r>
          </a:p>
          <a:p>
            <a:pPr lvl="0"/>
            <a:r>
              <a:rPr lang="en-US" dirty="0"/>
              <a:t>Only 4% of stories clearly challenge gender stereotypes, a one percent change since 2005.</a:t>
            </a:r>
          </a:p>
          <a:p>
            <a:endParaRPr lang="en-US" dirty="0"/>
          </a:p>
        </p:txBody>
      </p:sp>
    </p:spTree>
    <p:extLst>
      <p:ext uri="{BB962C8B-B14F-4D97-AF65-F5344CB8AC3E}">
        <p14:creationId xmlns:p14="http://schemas.microsoft.com/office/powerpoint/2010/main" val="721473785"/>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17</TotalTime>
  <Words>1127</Words>
  <Application>Microsoft Office PowerPoint</Application>
  <PresentationFormat>On-screen Show (4:3)</PresentationFormat>
  <Paragraphs>55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Advantage</vt:lpstr>
      <vt:lpstr>The Global Media Monitoring Project and the OIC Countries </vt:lpstr>
      <vt:lpstr>The Global Media Monitoring Project (GMMP) </vt:lpstr>
      <vt:lpstr>The Global Media Monitoring Project (GMMP) </vt:lpstr>
      <vt:lpstr>Coverage </vt:lpstr>
      <vt:lpstr>Findings: News Subjects </vt:lpstr>
      <vt:lpstr>Findings: News Subjects </vt:lpstr>
      <vt:lpstr>Findings: Reporters and Presenters </vt:lpstr>
      <vt:lpstr>Findings: News Content </vt:lpstr>
      <vt:lpstr>Findings: News Content </vt:lpstr>
      <vt:lpstr>Findings: Digital News </vt:lpstr>
      <vt:lpstr>Implications </vt:lpstr>
      <vt:lpstr>Why is it important? </vt:lpstr>
      <vt:lpstr>The OIC Women in the Media Monitoring Center: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Media Monitoring Project and the OIC Countries</dc:title>
  <dc:creator>Maha Akeel</dc:creator>
  <cp:lastModifiedBy>Fatima Zahra Kamal</cp:lastModifiedBy>
  <cp:revision>13</cp:revision>
  <dcterms:created xsi:type="dcterms:W3CDTF">2016-10-01T11:45:35Z</dcterms:created>
  <dcterms:modified xsi:type="dcterms:W3CDTF">2016-10-01T15:08:26Z</dcterms:modified>
</cp:coreProperties>
</file>